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5" r:id="rId8"/>
    <p:sldId id="261" r:id="rId9"/>
    <p:sldId id="263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9500"/>
    <a:srgbClr val="F2A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36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5494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538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76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34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313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83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77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26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27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17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51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C7AC876-4EEB-4A63-9798-0076A4D7A537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CCDD1B3-6299-4C43-9D94-C60F97A87FA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042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9C1724-CE05-445D-B9FD-18356D59A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811264"/>
            <a:ext cx="10058400" cy="3566160"/>
          </a:xfrm>
        </p:spPr>
        <p:txBody>
          <a:bodyPr>
            <a:normAutofit/>
          </a:bodyPr>
          <a:lstStyle/>
          <a:p>
            <a:r>
              <a:rPr lang="en-US" sz="6600"/>
              <a:t>Integrated Sensing System for Agricultural Application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10571E6-E0BE-43E5-9850-564C423684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R09942006  </a:t>
            </a:r>
            <a:r>
              <a:rPr lang="en-US" altLang="zh-TW"/>
              <a:t>Shih-Ming Huang</a:t>
            </a:r>
            <a:endParaRPr lang="en-US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414158E3-4204-48C9-9E38-7CBF77808DAE}"/>
              </a:ext>
            </a:extLst>
          </p:cNvPr>
          <p:cNvGrpSpPr/>
          <p:nvPr/>
        </p:nvGrpSpPr>
        <p:grpSpPr>
          <a:xfrm>
            <a:off x="9541128" y="4353151"/>
            <a:ext cx="2650872" cy="1807297"/>
            <a:chOff x="7208668" y="3408076"/>
            <a:chExt cx="3947012" cy="2690972"/>
          </a:xfrm>
        </p:grpSpPr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8A6EE967-2D46-4DE6-8600-09DB788FD977}"/>
                </a:ext>
              </a:extLst>
            </p:cNvPr>
            <p:cNvGrpSpPr/>
            <p:nvPr/>
          </p:nvGrpSpPr>
          <p:grpSpPr>
            <a:xfrm>
              <a:off x="7208668" y="3408076"/>
              <a:ext cx="3947012" cy="2690972"/>
              <a:chOff x="7482988" y="2545080"/>
              <a:chExt cx="3947012" cy="2690972"/>
            </a:xfrm>
          </p:grpSpPr>
          <p:pic>
            <p:nvPicPr>
              <p:cNvPr id="5" name="圖片 4">
                <a:extLst>
                  <a:ext uri="{FF2B5EF4-FFF2-40B4-BE49-F238E27FC236}">
                    <a16:creationId xmlns:a16="http://schemas.microsoft.com/office/drawing/2014/main" id="{AC3A4A9A-C938-47CE-B23C-0CE2519BDD98}"/>
                  </a:ext>
                </a:extLst>
              </p:cNvPr>
              <p:cNvPicPr/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9" t="1546" r="57518" b="32824"/>
              <a:stretch/>
            </p:blipFill>
            <p:spPr>
              <a:xfrm>
                <a:off x="7482988" y="2566003"/>
                <a:ext cx="3764132" cy="2670049"/>
              </a:xfrm>
              <a:prstGeom prst="rect">
                <a:avLst/>
              </a:prstGeom>
            </p:spPr>
          </p:pic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0DAD6D3D-9DCF-4C8A-8656-E9B170F1FA84}"/>
                  </a:ext>
                </a:extLst>
              </p:cNvPr>
              <p:cNvSpPr/>
              <p:nvPr/>
            </p:nvSpPr>
            <p:spPr>
              <a:xfrm>
                <a:off x="10568176" y="2545080"/>
                <a:ext cx="688848" cy="8839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2D82D0B6-C5FB-4582-931A-6CC1BC73AA6E}"/>
                  </a:ext>
                </a:extLst>
              </p:cNvPr>
              <p:cNvSpPr/>
              <p:nvPr/>
            </p:nvSpPr>
            <p:spPr>
              <a:xfrm>
                <a:off x="10799824" y="4424533"/>
                <a:ext cx="630176" cy="6168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2C01D14-1744-4395-BF75-385C93763410}"/>
                </a:ext>
              </a:extLst>
            </p:cNvPr>
            <p:cNvSpPr/>
            <p:nvPr/>
          </p:nvSpPr>
          <p:spPr>
            <a:xfrm>
              <a:off x="7208668" y="3408076"/>
              <a:ext cx="688848" cy="8839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5373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B44A70-D38C-4A53-82F9-2E97B50F0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/>
              <a:t>Wireless Power Transfer Sensors (UHF)</a:t>
            </a:r>
            <a:endParaRPr lang="en-US" sz="400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80BC18-3EF5-4E97-B346-B59231F7F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Design of an RFID-Based Battery-Free Programmable Sensing Platform (2008)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An UHF RFID Energy-Harvesting System Enhanced by a DC-DC Charge Pump in Silicon-on-Insulator Technology (2013)</a:t>
            </a:r>
          </a:p>
        </p:txBody>
      </p:sp>
    </p:spTree>
    <p:extLst>
      <p:ext uri="{BB962C8B-B14F-4D97-AF65-F5344CB8AC3E}">
        <p14:creationId xmlns:p14="http://schemas.microsoft.com/office/powerpoint/2010/main" val="4076181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8DF801-BE2F-4E3D-8DC8-7F1DFA83B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Design of an RFID-Based Battery-Free Programmable Sensing Platform (2008)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3F15E075-9192-4744-8DA8-52685A144E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3104" y="3849719"/>
            <a:ext cx="5107241" cy="205463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342B485-E84B-476E-8E4B-7756313E4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6184" y="2478092"/>
            <a:ext cx="4428744" cy="332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973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8DF801-BE2F-4E3D-8DC8-7F1DFA83B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Design of an RFID-Based Battery-Free Programmable Sensing Platform (2008)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C13692D-4215-4795-AABD-E8354981A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981" y="2157984"/>
            <a:ext cx="4287820" cy="402564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807CFC64-23F2-4C2E-8C6C-C5261ECD0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758" y="2816352"/>
            <a:ext cx="3978072" cy="286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805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7961C0-AE64-4745-83F6-60BDC11F1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/>
              <a:t>An UHF RFID Energy-Harvesting System Enhanced by a DC-DC Charge Pump in Silicon-on-Insulator Technology (2013)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C2BCE432-2E7D-434A-BC2B-07BB0630C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1013" y="3010595"/>
            <a:ext cx="4710811" cy="2601154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AAE75FD-0079-4CAC-AE83-823D4E56E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280" y="2600515"/>
            <a:ext cx="434340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589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7961C0-AE64-4745-83F6-60BDC11F1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/>
              <a:t>An UHF RFID Energy-Harvesting System Enhanced by a DC-DC Charge Pump in Silicon-on-Insulator Technology (2013)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92F597E-59EE-4CE6-A478-3E5C9A450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600515"/>
            <a:ext cx="4637354" cy="324097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D7D9AB2-8F9E-464F-9E7F-D77C5ACCE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368" y="2850641"/>
            <a:ext cx="4800600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402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E8ADA9-B400-4660-842E-A4698FB2C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/>
              <a:t>An UHF RFID Energy-Harvesting System Enhanced by a DC-DC Charge Pump in Silicon-on-Insulator Technology (2013)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F0E8C11D-CCC8-4C07-9FB8-078E594B0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25673" y="1894291"/>
            <a:ext cx="4113784" cy="263827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E73877F-B7C4-4527-ACC9-AA85CE7D6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4532566"/>
            <a:ext cx="9382125" cy="16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180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CBFB18-C2B7-4C80-888D-EE1271C77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93F72F22-ECDA-43A4-A592-DCB2BB156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704576" cy="402336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b="1"/>
              <a:t>Overview of Integrated Sensing System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altLang="zh-TW" b="1"/>
              <a:t>Survey of P-Band Radar System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altLang="zh-TW" b="1"/>
              <a:t>Prior-Art of Wireless Power Transfer Sensors on UHF Band (300 MHz ~ 3GHz)</a:t>
            </a:r>
            <a:endParaRPr lang="en-US" altLang="zh-TW"/>
          </a:p>
          <a:p>
            <a:pPr marL="0" indent="0">
              <a:lnSpc>
                <a:spcPct val="150000"/>
              </a:lnSpc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52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C2EFD6F0-61B1-42E5-8D61-117A2368A2EA}"/>
              </a:ext>
            </a:extLst>
          </p:cNvPr>
          <p:cNvGrpSpPr/>
          <p:nvPr/>
        </p:nvGrpSpPr>
        <p:grpSpPr>
          <a:xfrm>
            <a:off x="4859400" y="2042767"/>
            <a:ext cx="1535304" cy="1046731"/>
            <a:chOff x="7208668" y="3408076"/>
            <a:chExt cx="3947012" cy="2690972"/>
          </a:xfrm>
        </p:grpSpPr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DD990E6F-02B7-4FFF-8DB3-B9420B6B039B}"/>
                </a:ext>
              </a:extLst>
            </p:cNvPr>
            <p:cNvGrpSpPr/>
            <p:nvPr/>
          </p:nvGrpSpPr>
          <p:grpSpPr>
            <a:xfrm>
              <a:off x="7208668" y="3408076"/>
              <a:ext cx="3947012" cy="2690972"/>
              <a:chOff x="7482988" y="2545080"/>
              <a:chExt cx="3947012" cy="2690972"/>
            </a:xfrm>
          </p:grpSpPr>
          <p:pic>
            <p:nvPicPr>
              <p:cNvPr id="7" name="圖片 6">
                <a:extLst>
                  <a:ext uri="{FF2B5EF4-FFF2-40B4-BE49-F238E27FC236}">
                    <a16:creationId xmlns:a16="http://schemas.microsoft.com/office/drawing/2014/main" id="{D8B471A5-D174-403E-93C7-B894C4D2E8F6}"/>
                  </a:ext>
                </a:extLst>
              </p:cNvPr>
              <p:cNvPicPr/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9" t="1546" r="57518" b="32824"/>
              <a:stretch/>
            </p:blipFill>
            <p:spPr>
              <a:xfrm>
                <a:off x="7482988" y="2566003"/>
                <a:ext cx="3764132" cy="2670049"/>
              </a:xfrm>
              <a:prstGeom prst="rect">
                <a:avLst/>
              </a:prstGeom>
            </p:spPr>
          </p:pic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77DC0E25-4E82-44B9-BDAB-D1837B587234}"/>
                  </a:ext>
                </a:extLst>
              </p:cNvPr>
              <p:cNvSpPr/>
              <p:nvPr/>
            </p:nvSpPr>
            <p:spPr>
              <a:xfrm>
                <a:off x="10568176" y="2545080"/>
                <a:ext cx="688848" cy="8839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CEDE5891-B635-4F14-BDE2-00C34D4F9AE8}"/>
                  </a:ext>
                </a:extLst>
              </p:cNvPr>
              <p:cNvSpPr/>
              <p:nvPr/>
            </p:nvSpPr>
            <p:spPr>
              <a:xfrm>
                <a:off x="10799824" y="4424533"/>
                <a:ext cx="630176" cy="6168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96DBDD8-D8E5-476D-A12B-E9E68C8908A9}"/>
                </a:ext>
              </a:extLst>
            </p:cNvPr>
            <p:cNvSpPr/>
            <p:nvPr/>
          </p:nvSpPr>
          <p:spPr>
            <a:xfrm>
              <a:off x="7208668" y="3408076"/>
              <a:ext cx="688848" cy="8839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F617E289-28DA-4B86-BD46-1EEED717CBB7}"/>
              </a:ext>
            </a:extLst>
          </p:cNvPr>
          <p:cNvGrpSpPr/>
          <p:nvPr/>
        </p:nvGrpSpPr>
        <p:grpSpPr>
          <a:xfrm>
            <a:off x="6394704" y="2034361"/>
            <a:ext cx="1535304" cy="1046731"/>
            <a:chOff x="7208668" y="3408076"/>
            <a:chExt cx="3947012" cy="2690972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66AFC56A-BD67-42C3-A559-4AB492A244FB}"/>
                </a:ext>
              </a:extLst>
            </p:cNvPr>
            <p:cNvGrpSpPr/>
            <p:nvPr/>
          </p:nvGrpSpPr>
          <p:grpSpPr>
            <a:xfrm>
              <a:off x="7208668" y="3408076"/>
              <a:ext cx="3947012" cy="2690972"/>
              <a:chOff x="7482988" y="2545080"/>
              <a:chExt cx="3947012" cy="2690972"/>
            </a:xfrm>
          </p:grpSpPr>
          <p:pic>
            <p:nvPicPr>
              <p:cNvPr id="19" name="圖片 18">
                <a:extLst>
                  <a:ext uri="{FF2B5EF4-FFF2-40B4-BE49-F238E27FC236}">
                    <a16:creationId xmlns:a16="http://schemas.microsoft.com/office/drawing/2014/main" id="{A4927C34-10E6-4140-920E-48A263D9A2B9}"/>
                  </a:ext>
                </a:extLst>
              </p:cNvPr>
              <p:cNvPicPr/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9" t="1546" r="57518" b="32824"/>
              <a:stretch/>
            </p:blipFill>
            <p:spPr>
              <a:xfrm>
                <a:off x="7482988" y="2566003"/>
                <a:ext cx="3764132" cy="2670049"/>
              </a:xfrm>
              <a:prstGeom prst="rect">
                <a:avLst/>
              </a:prstGeom>
            </p:spPr>
          </p:pic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180DFF5B-F2A9-413F-B52E-CFAEB8A6BFCE}"/>
                  </a:ext>
                </a:extLst>
              </p:cNvPr>
              <p:cNvSpPr/>
              <p:nvPr/>
            </p:nvSpPr>
            <p:spPr>
              <a:xfrm>
                <a:off x="10568176" y="2545080"/>
                <a:ext cx="688848" cy="8839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E18C6294-0C2F-4EE0-8190-26C25E7B388A}"/>
                  </a:ext>
                </a:extLst>
              </p:cNvPr>
              <p:cNvSpPr/>
              <p:nvPr/>
            </p:nvSpPr>
            <p:spPr>
              <a:xfrm>
                <a:off x="10799824" y="4424533"/>
                <a:ext cx="630176" cy="6168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244F835-F792-4A31-879A-739EBB545DB0}"/>
                </a:ext>
              </a:extLst>
            </p:cNvPr>
            <p:cNvSpPr/>
            <p:nvPr/>
          </p:nvSpPr>
          <p:spPr>
            <a:xfrm>
              <a:off x="7208668" y="3408076"/>
              <a:ext cx="688848" cy="8839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9B8021D9-D974-4FC7-9974-29D0D9DBAAD1}"/>
              </a:ext>
            </a:extLst>
          </p:cNvPr>
          <p:cNvGrpSpPr/>
          <p:nvPr/>
        </p:nvGrpSpPr>
        <p:grpSpPr>
          <a:xfrm>
            <a:off x="3395232" y="2042767"/>
            <a:ext cx="1535304" cy="1046731"/>
            <a:chOff x="7208668" y="3408076"/>
            <a:chExt cx="3947012" cy="2690972"/>
          </a:xfrm>
        </p:grpSpPr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3800775A-E1B1-4A11-AAA2-FF0BDFFDA80C}"/>
                </a:ext>
              </a:extLst>
            </p:cNvPr>
            <p:cNvGrpSpPr/>
            <p:nvPr/>
          </p:nvGrpSpPr>
          <p:grpSpPr>
            <a:xfrm>
              <a:off x="7208668" y="3408076"/>
              <a:ext cx="3947012" cy="2690972"/>
              <a:chOff x="7482988" y="2545080"/>
              <a:chExt cx="3947012" cy="2690972"/>
            </a:xfrm>
          </p:grpSpPr>
          <p:pic>
            <p:nvPicPr>
              <p:cNvPr id="25" name="圖片 24">
                <a:extLst>
                  <a:ext uri="{FF2B5EF4-FFF2-40B4-BE49-F238E27FC236}">
                    <a16:creationId xmlns:a16="http://schemas.microsoft.com/office/drawing/2014/main" id="{7E65A62E-0D95-4C72-85A0-B9C00840D392}"/>
                  </a:ext>
                </a:extLst>
              </p:cNvPr>
              <p:cNvPicPr/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9" t="1546" r="57518" b="32824"/>
              <a:stretch/>
            </p:blipFill>
            <p:spPr>
              <a:xfrm>
                <a:off x="7482988" y="2566003"/>
                <a:ext cx="3764132" cy="2670049"/>
              </a:xfrm>
              <a:prstGeom prst="rect">
                <a:avLst/>
              </a:prstGeom>
            </p:spPr>
          </p:pic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133E3669-D255-4463-99D4-58F18997DEAB}"/>
                  </a:ext>
                </a:extLst>
              </p:cNvPr>
              <p:cNvSpPr/>
              <p:nvPr/>
            </p:nvSpPr>
            <p:spPr>
              <a:xfrm>
                <a:off x="10568176" y="2545080"/>
                <a:ext cx="688848" cy="8839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A291F55C-1C71-4642-8E4E-9A06116B298A}"/>
                  </a:ext>
                </a:extLst>
              </p:cNvPr>
              <p:cNvSpPr/>
              <p:nvPr/>
            </p:nvSpPr>
            <p:spPr>
              <a:xfrm>
                <a:off x="10799824" y="4424533"/>
                <a:ext cx="630176" cy="6168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73B9084D-32AC-4F77-86A0-DDE6F31C7C6D}"/>
                </a:ext>
              </a:extLst>
            </p:cNvPr>
            <p:cNvSpPr/>
            <p:nvPr/>
          </p:nvSpPr>
          <p:spPr>
            <a:xfrm>
              <a:off x="7208668" y="3408076"/>
              <a:ext cx="688848" cy="8839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箭號: 向下 27">
            <a:extLst>
              <a:ext uri="{FF2B5EF4-FFF2-40B4-BE49-F238E27FC236}">
                <a16:creationId xmlns:a16="http://schemas.microsoft.com/office/drawing/2014/main" id="{A6F68530-FB09-4DB3-96A3-CCF0A67D342E}"/>
              </a:ext>
            </a:extLst>
          </p:cNvPr>
          <p:cNvSpPr/>
          <p:nvPr/>
        </p:nvSpPr>
        <p:spPr>
          <a:xfrm rot="2776191">
            <a:off x="4131594" y="3400447"/>
            <a:ext cx="529741" cy="1243584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箭號: 向下 28">
            <a:extLst>
              <a:ext uri="{FF2B5EF4-FFF2-40B4-BE49-F238E27FC236}">
                <a16:creationId xmlns:a16="http://schemas.microsoft.com/office/drawing/2014/main" id="{CEC5BA52-1472-4ABB-999B-F7F9F2A47393}"/>
              </a:ext>
            </a:extLst>
          </p:cNvPr>
          <p:cNvSpPr/>
          <p:nvPr/>
        </p:nvSpPr>
        <p:spPr>
          <a:xfrm rot="18955334">
            <a:off x="6752656" y="3410174"/>
            <a:ext cx="529741" cy="1243584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箭號: 向下 29">
            <a:extLst>
              <a:ext uri="{FF2B5EF4-FFF2-40B4-BE49-F238E27FC236}">
                <a16:creationId xmlns:a16="http://schemas.microsoft.com/office/drawing/2014/main" id="{9153C364-E45E-498E-A753-723EB5509804}"/>
              </a:ext>
            </a:extLst>
          </p:cNvPr>
          <p:cNvSpPr/>
          <p:nvPr/>
        </p:nvSpPr>
        <p:spPr>
          <a:xfrm rot="13623441">
            <a:off x="3366466" y="3860393"/>
            <a:ext cx="295455" cy="544289"/>
          </a:xfrm>
          <a:prstGeom prst="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37B7B4A3-5990-47F7-99A8-09535F996FF4}"/>
              </a:ext>
            </a:extLst>
          </p:cNvPr>
          <p:cNvSpPr txBox="1"/>
          <p:nvPr/>
        </p:nvSpPr>
        <p:spPr>
          <a:xfrm>
            <a:off x="559758" y="3431801"/>
            <a:ext cx="2289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L-Band Radar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Biomass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Crop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Soil Moisture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54E391D5-9334-4BFE-99CC-2125BD87E6BA}"/>
              </a:ext>
            </a:extLst>
          </p:cNvPr>
          <p:cNvSpPr txBox="1"/>
          <p:nvPr/>
        </p:nvSpPr>
        <p:spPr>
          <a:xfrm>
            <a:off x="8668230" y="3457631"/>
            <a:ext cx="28599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Wireless Power Transfer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Chemical 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PH value</a:t>
            </a:r>
          </a:p>
        </p:txBody>
      </p: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63AA989F-C358-44B3-BF3C-7E3C51DF26FB}"/>
              </a:ext>
            </a:extLst>
          </p:cNvPr>
          <p:cNvGrpSpPr/>
          <p:nvPr/>
        </p:nvGrpSpPr>
        <p:grpSpPr>
          <a:xfrm>
            <a:off x="8188981" y="5366933"/>
            <a:ext cx="3058128" cy="685905"/>
            <a:chOff x="8358382" y="5160159"/>
            <a:chExt cx="3058128" cy="685905"/>
          </a:xfrm>
        </p:grpSpPr>
        <p:sp>
          <p:nvSpPr>
            <p:cNvPr id="33" name="矩形: 圓角 32">
              <a:extLst>
                <a:ext uri="{FF2B5EF4-FFF2-40B4-BE49-F238E27FC236}">
                  <a16:creationId xmlns:a16="http://schemas.microsoft.com/office/drawing/2014/main" id="{5DD43F31-EEED-4C78-8012-A85F8F9A3656}"/>
                </a:ext>
              </a:extLst>
            </p:cNvPr>
            <p:cNvSpPr/>
            <p:nvPr/>
          </p:nvSpPr>
          <p:spPr>
            <a:xfrm>
              <a:off x="8836211" y="5358384"/>
              <a:ext cx="2580299" cy="487680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UHF-Powered Sensor</a:t>
              </a:r>
            </a:p>
          </p:txBody>
        </p:sp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A06E77B1-6297-467A-BADD-3F127A92985E}"/>
                </a:ext>
              </a:extLst>
            </p:cNvPr>
            <p:cNvGrpSpPr/>
            <p:nvPr/>
          </p:nvGrpSpPr>
          <p:grpSpPr>
            <a:xfrm>
              <a:off x="8358382" y="5160159"/>
              <a:ext cx="477830" cy="460354"/>
              <a:chOff x="7619725" y="4922257"/>
              <a:chExt cx="884195" cy="851856"/>
            </a:xfrm>
          </p:grpSpPr>
          <p:cxnSp>
            <p:nvCxnSpPr>
              <p:cNvPr id="34" name="直線接點 33">
                <a:extLst>
                  <a:ext uri="{FF2B5EF4-FFF2-40B4-BE49-F238E27FC236}">
                    <a16:creationId xmlns:a16="http://schemas.microsoft.com/office/drawing/2014/main" id="{53BCEADD-4FFA-4F9C-8898-D0A1D93840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06660" y="5748681"/>
                <a:ext cx="59726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接點 34">
                <a:extLst>
                  <a:ext uri="{FF2B5EF4-FFF2-40B4-BE49-F238E27FC236}">
                    <a16:creationId xmlns:a16="http://schemas.microsoft.com/office/drawing/2014/main" id="{8A314A9D-993F-4C77-A763-4094A623DE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69691" y="4931564"/>
                <a:ext cx="0" cy="84254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等腰三角形 35">
                <a:extLst>
                  <a:ext uri="{FF2B5EF4-FFF2-40B4-BE49-F238E27FC236}">
                    <a16:creationId xmlns:a16="http://schemas.microsoft.com/office/drawing/2014/main" id="{85A660C1-96DB-4EAC-B505-11755A29CAF0}"/>
                  </a:ext>
                </a:extLst>
              </p:cNvPr>
              <p:cNvSpPr/>
              <p:nvPr/>
            </p:nvSpPr>
            <p:spPr>
              <a:xfrm rot="10800000">
                <a:off x="7619725" y="4922257"/>
                <a:ext cx="710204" cy="607021"/>
              </a:xfrm>
              <a:prstGeom prst="triangl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12700">
                    <a:solidFill>
                      <a:schemeClr val="tx1"/>
                    </a:solidFill>
                  </a:ln>
                </a:endParaRPr>
              </a:p>
            </p:txBody>
          </p:sp>
        </p:grpSp>
      </p:grpSp>
      <p:sp>
        <p:nvSpPr>
          <p:cNvPr id="43" name="箭號: 向下 42">
            <a:extLst>
              <a:ext uri="{FF2B5EF4-FFF2-40B4-BE49-F238E27FC236}">
                <a16:creationId xmlns:a16="http://schemas.microsoft.com/office/drawing/2014/main" id="{40D59DB5-0770-4B66-BF05-17F5D2637012}"/>
              </a:ext>
            </a:extLst>
          </p:cNvPr>
          <p:cNvSpPr/>
          <p:nvPr/>
        </p:nvSpPr>
        <p:spPr>
          <a:xfrm rot="8113291">
            <a:off x="7744701" y="3857821"/>
            <a:ext cx="295455" cy="544289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矩形: 圓角 45">
            <a:extLst>
              <a:ext uri="{FF2B5EF4-FFF2-40B4-BE49-F238E27FC236}">
                <a16:creationId xmlns:a16="http://schemas.microsoft.com/office/drawing/2014/main" id="{C96617D5-CDCD-448A-80C0-001345A8E153}"/>
              </a:ext>
            </a:extLst>
          </p:cNvPr>
          <p:cNvSpPr/>
          <p:nvPr/>
        </p:nvSpPr>
        <p:spPr>
          <a:xfrm>
            <a:off x="-365760" y="4715138"/>
            <a:ext cx="12941808" cy="2392798"/>
          </a:xfrm>
          <a:prstGeom prst="roundRect">
            <a:avLst/>
          </a:prstGeom>
          <a:noFill/>
          <a:ln w="76200">
            <a:solidFill>
              <a:srgbClr val="C49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86573773-8F4F-40D0-97C5-224DDB4F30DE}"/>
              </a:ext>
            </a:extLst>
          </p:cNvPr>
          <p:cNvSpPr txBox="1"/>
          <p:nvPr/>
        </p:nvSpPr>
        <p:spPr>
          <a:xfrm>
            <a:off x="5289415" y="4211374"/>
            <a:ext cx="1206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C49500"/>
                </a:solidFill>
              </a:rPr>
              <a:t>Soil</a:t>
            </a:r>
          </a:p>
        </p:txBody>
      </p:sp>
      <p:sp>
        <p:nvSpPr>
          <p:cNvPr id="53" name="標題 1">
            <a:extLst>
              <a:ext uri="{FF2B5EF4-FFF2-40B4-BE49-F238E27FC236}">
                <a16:creationId xmlns:a16="http://schemas.microsoft.com/office/drawing/2014/main" id="{5E5C10B8-E502-40A6-AF90-CE51EF5A4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System Overview</a:t>
            </a:r>
          </a:p>
        </p:txBody>
      </p:sp>
    </p:spTree>
    <p:extLst>
      <p:ext uri="{BB962C8B-B14F-4D97-AF65-F5344CB8AC3E}">
        <p14:creationId xmlns:p14="http://schemas.microsoft.com/office/powerpoint/2010/main" val="3968092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D053FE-F5E0-45E7-803C-CA904E191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/>
              <a:t>L-Band Radar Application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1038A1C-D63E-4EF2-8B0E-322ED627B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521696" cy="40233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Advanced Land Observing Satellite-2 (ALOS-2) and its follow-on L-band SAR mission (2017)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L-Band Antenna Array for Next Generation DLR Airborne SAR Sensor (2019)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Soil Moisture Retrieval During a Corn Growth Cycle Using L-Band (1.6 GHz) Radar Observations (2008)</a:t>
            </a:r>
          </a:p>
          <a:p>
            <a:pPr marL="457200" indent="-457200">
              <a:buFont typeface="+mj-lt"/>
              <a:buAutoNum type="arabicPeriod"/>
            </a:pPr>
            <a:endParaRPr 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8B38BAC-C26C-475B-9220-8B4B43DC0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483" y="3475743"/>
            <a:ext cx="4114229" cy="274832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BA3A59C-D90F-4538-BA26-766DD4639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549" y="3333834"/>
            <a:ext cx="4801171" cy="289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873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D053FE-F5E0-45E7-803C-CA904E191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/>
              <a:t>P-Band Radar Application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1038A1C-D63E-4EF2-8B0E-322ED627B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784080" cy="40233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Phenomenology of P-Band Scattering From a Tropical Forest Through Three-Dimensional SAR Tomography (2012)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Polarimetric 3-D Reconstruction From Multicircular SAR at P-Band (2014)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Toward P-Band Passive Microwave Sensing of Soil Moisture (2020)</a:t>
            </a:r>
          </a:p>
          <a:p>
            <a:pPr marL="457200" indent="-457200">
              <a:buFont typeface="+mj-lt"/>
              <a:buAutoNum type="arabicPeriod"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030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C7AEC5-3445-4D2F-941B-87F4A3B62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/>
              <a:t>Phenomenology of P-Band Scattering From a Tropical Forest Through Three-Dimensional SAR Tomography (2012)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518FDF-39FB-4474-8DDF-77C2E3195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107424" cy="200084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P-band SAR image from 20- to 40-meter-height forest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Multi-Pass SAR image from TropiSAR (airplane)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20-meter vertical resolution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Non-Optimization algorithm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1B987A1-63EF-411D-BCEE-7F562BF9D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57" y="3804940"/>
            <a:ext cx="3461478" cy="276645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FC43E8F8-4388-43F1-998E-A72BD99E09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493" r="-1748"/>
          <a:stretch/>
        </p:blipFill>
        <p:spPr>
          <a:xfrm>
            <a:off x="8093737" y="4411666"/>
            <a:ext cx="4056561" cy="225416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B72DE55-2EDF-4943-951F-D679D10152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50" b="43907"/>
          <a:stretch/>
        </p:blipFill>
        <p:spPr>
          <a:xfrm>
            <a:off x="3772476" y="3479875"/>
            <a:ext cx="4266819" cy="309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6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943F17-7370-40EA-9DAB-4FA8630A6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Polarimetric 3-D Reconstruction From Multicircular SAR at P-Band (2014)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30A5CE-70CF-433F-9A98-95F3F6C06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925568" cy="671914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Multicircular SAR</a:t>
            </a:r>
          </a:p>
          <a:p>
            <a:pPr marL="457200" indent="-457200">
              <a:buFont typeface="+mj-lt"/>
              <a:buAutoNum type="arabicPeriod"/>
            </a:pPr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3732454-69FA-409D-A5C3-B654B10C2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8215" y="4437888"/>
            <a:ext cx="2617785" cy="17368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469618C-EB03-4CF8-9E30-21B56B764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750" y="2223320"/>
            <a:ext cx="2987039" cy="213677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CB85023-087A-4339-971F-5B9DB4B54B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2382"/>
          <a:stretch/>
        </p:blipFill>
        <p:spPr>
          <a:xfrm>
            <a:off x="6782726" y="1981140"/>
            <a:ext cx="4925568" cy="419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095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9F9F5B-E0C1-45AC-A266-80DCAFCEE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/>
              <a:t>Toward P-Band Passive Microwave Sensing of Soil Moisture (2020)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C9C2EB-C217-4070-AB59-53660B0E9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309360" cy="40233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L-band (1.4 GHz</a:t>
            </a:r>
            <a:r>
              <a:rPr lang="en-US" altLang="zh-TW"/>
              <a:t>)</a:t>
            </a:r>
            <a:r>
              <a:rPr lang="zh-TW" altLang="en-US"/>
              <a:t> </a:t>
            </a:r>
            <a:r>
              <a:rPr lang="en-US" altLang="zh-TW"/>
              <a:t>&amp; P-band (750 MHz) radiometer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/>
              <a:t>HDAS system as ground truth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P-band could retrieval of soil moisture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/>
              <a:t>Less susceptible to vegetation coverage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/>
              <a:t>Deeper soil moisture information (~10cm)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25D9379-9B56-45DC-96C7-067199485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7540" y="2833286"/>
            <a:ext cx="4147566" cy="34089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9E12300-0BFF-4C0A-A775-DF62D50DAE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400" t="48774" r="10222" b="37099"/>
          <a:stretch/>
        </p:blipFill>
        <p:spPr>
          <a:xfrm>
            <a:off x="9531323" y="1845734"/>
            <a:ext cx="1813316" cy="98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42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9F9F5B-E0C1-45AC-A266-80DCAFCEE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/>
              <a:t>Toward P-Band Passive Microwave Sensing of Soil Moisture (2020)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A308DFD-762E-4F67-9059-DB6346ED8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6695" y="1845734"/>
            <a:ext cx="3974137" cy="4341313"/>
          </a:xfrm>
          <a:prstGeom prst="rect">
            <a:avLst/>
          </a:prstGeom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F95A7F76-DA85-44E0-A243-64FCFFB51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986016" cy="40233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L-band (1.4 GHz</a:t>
            </a:r>
            <a:r>
              <a:rPr lang="en-US" altLang="zh-TW"/>
              <a:t>)</a:t>
            </a:r>
            <a:r>
              <a:rPr lang="zh-TW" altLang="en-US"/>
              <a:t> </a:t>
            </a:r>
            <a:r>
              <a:rPr lang="en-US" altLang="zh-TW"/>
              <a:t>&amp; P-band (750 MHz) radiometer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/>
              <a:t>HDAS system as ground truth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P-band could retrieval of soil moisture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/>
              <a:t>Less susceptible to vegetation coverage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/>
              <a:t>Deeper soil moisture information (~10cm) than L-band (~5cm) </a:t>
            </a:r>
          </a:p>
        </p:txBody>
      </p:sp>
    </p:spTree>
    <p:extLst>
      <p:ext uri="{BB962C8B-B14F-4D97-AF65-F5344CB8AC3E}">
        <p14:creationId xmlns:p14="http://schemas.microsoft.com/office/powerpoint/2010/main" val="59874602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2010</TotalTime>
  <Words>400</Words>
  <Application>Microsoft Office PowerPoint</Application>
  <PresentationFormat>寬螢幕</PresentationFormat>
  <Paragraphs>52</Paragraphs>
  <Slides>15</Slides>
  <Notes>0</Notes>
  <HiddenSlides>1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新細明體</vt:lpstr>
      <vt:lpstr>Arial</vt:lpstr>
      <vt:lpstr>Calibri</vt:lpstr>
      <vt:lpstr>Calibri Light</vt:lpstr>
      <vt:lpstr>回顧</vt:lpstr>
      <vt:lpstr>Integrated Sensing System for Agricultural Application</vt:lpstr>
      <vt:lpstr>Outline</vt:lpstr>
      <vt:lpstr>System Overview</vt:lpstr>
      <vt:lpstr>L-Band Radar Application</vt:lpstr>
      <vt:lpstr>P-Band Radar Application</vt:lpstr>
      <vt:lpstr>Phenomenology of P-Band Scattering From a Tropical Forest Through Three-Dimensional SAR Tomography (2012)</vt:lpstr>
      <vt:lpstr>Polarimetric 3-D Reconstruction From Multicircular SAR at P-Band (2014)</vt:lpstr>
      <vt:lpstr>Toward P-Band Passive Microwave Sensing of Soil Moisture (2020)</vt:lpstr>
      <vt:lpstr>Toward P-Band Passive Microwave Sensing of Soil Moisture (2020)</vt:lpstr>
      <vt:lpstr>Wireless Power Transfer Sensors (UHF)</vt:lpstr>
      <vt:lpstr>Design of an RFID-Based Battery-Free Programmable Sensing Platform (2008)</vt:lpstr>
      <vt:lpstr>Design of an RFID-Based Battery-Free Programmable Sensing Platform (2008)</vt:lpstr>
      <vt:lpstr>An UHF RFID Energy-Harvesting System Enhanced by a DC-DC Charge Pump in Silicon-on-Insulator Technology (2013)</vt:lpstr>
      <vt:lpstr>An UHF RFID Energy-Harvesting System Enhanced by a DC-DC Charge Pump in Silicon-on-Insulator Technology (2013)</vt:lpstr>
      <vt:lpstr>An UHF RFID Energy-Harvesting System Enhanced by a DC-DC Charge Pump in Silicon-on-Insulator Technology (2013)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2020/12/02</dc:title>
  <dc:creator>AsusBen</dc:creator>
  <cp:lastModifiedBy>AsusBen</cp:lastModifiedBy>
  <cp:revision>415</cp:revision>
  <dcterms:created xsi:type="dcterms:W3CDTF">2020-12-01T19:51:48Z</dcterms:created>
  <dcterms:modified xsi:type="dcterms:W3CDTF">2021-01-28T04:50:55Z</dcterms:modified>
</cp:coreProperties>
</file>

<file path=docProps/thumbnail.jpeg>
</file>